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5" r:id="rId2"/>
    <p:sldId id="259" r:id="rId3"/>
    <p:sldId id="286" r:id="rId4"/>
    <p:sldId id="287" r:id="rId5"/>
    <p:sldId id="285" r:id="rId6"/>
    <p:sldId id="288" r:id="rId7"/>
    <p:sldId id="289" r:id="rId8"/>
    <p:sldId id="290" r:id="rId9"/>
    <p:sldId id="291" r:id="rId10"/>
    <p:sldId id="260" r:id="rId11"/>
    <p:sldId id="293" r:id="rId12"/>
    <p:sldId id="294" r:id="rId13"/>
    <p:sldId id="295" r:id="rId14"/>
    <p:sldId id="296" r:id="rId15"/>
    <p:sldId id="297" r:id="rId16"/>
    <p:sldId id="336" r:id="rId17"/>
    <p:sldId id="337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0" autoAdjust="0"/>
    <p:restoredTop sz="94660"/>
  </p:normalViewPr>
  <p:slideViewPr>
    <p:cSldViewPr>
      <p:cViewPr>
        <p:scale>
          <a:sx n="62" d="100"/>
          <a:sy n="62" d="100"/>
        </p:scale>
        <p:origin x="-138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B7874-6E9A-4F7D-8B0D-1E353F35959D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806388-3160-40E3-AE31-514F15481D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0B7874-6E9A-4F7D-8B0D-1E353F35959D}" type="datetimeFigureOut">
              <a:rPr lang="pt-BR" smtClean="0"/>
              <a:pPr/>
              <a:t>02/08/2013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806388-3160-40E3-AE31-514F15481DF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02624" cy="172819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Gestão de Operações e Logística II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3568" y="3573016"/>
            <a:ext cx="6400800" cy="1415008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Videoaula 2 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Prof. Eduardo Lobo, Dr.</a:t>
            </a:r>
          </a:p>
          <a:p>
            <a:endParaRPr lang="pt-BR" dirty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6707088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Arranjo Físico (</a:t>
            </a:r>
            <a:r>
              <a:rPr lang="pt-BR" i="1" dirty="0" smtClean="0"/>
              <a:t>layout)</a:t>
            </a:r>
            <a:r>
              <a:rPr lang="pt-BR" b="1" dirty="0" smtClean="0"/>
              <a:t> e Fluxo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276872"/>
            <a:ext cx="8229600" cy="4525963"/>
          </a:xfrm>
        </p:spPr>
        <p:txBody>
          <a:bodyPr/>
          <a:lstStyle/>
          <a:p>
            <a:r>
              <a:rPr lang="pt-BR" i="1" dirty="0" smtClean="0">
                <a:solidFill>
                  <a:srgbClr val="FF0000"/>
                </a:solidFill>
              </a:rPr>
              <a:t>é a forma como ficam dispostos os recursos e móveis no ambiente de trabalho.</a:t>
            </a:r>
          </a:p>
          <a:p>
            <a:r>
              <a:rPr lang="pt-BR" dirty="0" smtClean="0"/>
              <a:t>deve haver um alinhamento entre as características do </a:t>
            </a:r>
            <a:r>
              <a:rPr lang="pt-BR" i="1" dirty="0" smtClean="0"/>
              <a:t>layout e as prioridades competitivas da organização.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10742"/>
            <a:ext cx="6995120" cy="56207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Arranjo Físico (</a:t>
            </a:r>
            <a:r>
              <a:rPr lang="pt-BR" i="1" dirty="0" smtClean="0"/>
              <a:t>layout)</a:t>
            </a:r>
            <a:r>
              <a:rPr lang="pt-BR" b="1" dirty="0" smtClean="0"/>
              <a:t> e Fluxo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974850"/>
            <a:ext cx="8604448" cy="46805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pt-BR" sz="2400" dirty="0" smtClean="0"/>
              <a:t>Corrêa e Corrêa (2006) enumeram uma lista de atividades que agregam valor num projeto de arranjo físico e por isso precisam ser mantidas: 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minimizar os custos de manuseio e movimentação interna de materiais; 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utilizar o espaço físico disponível de forma eficiente; 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apoiar o uso eficiente de mão de obra, evitando movimentações desnecessárias; 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facilitar a comunicação entre as pessoas envolvidas na operação, quando adequado; </a:t>
            </a:r>
          </a:p>
          <a:p>
            <a:pPr>
              <a:lnSpc>
                <a:spcPct val="90000"/>
              </a:lnSpc>
            </a:pPr>
            <a:r>
              <a:rPr lang="pt-BR" sz="2400" dirty="0" smtClean="0"/>
              <a:t>reduzir os tempos de ciclo dentro da operação, garantindo fluxos mais linearizados, sempre coerente com a estratégia;</a:t>
            </a:r>
            <a:endParaRPr lang="pt-B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139136" cy="56207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Arranjo Físico (</a:t>
            </a:r>
            <a:r>
              <a:rPr lang="pt-BR" i="1" dirty="0" smtClean="0"/>
              <a:t>layout)</a:t>
            </a:r>
            <a:r>
              <a:rPr lang="pt-BR" b="1" dirty="0" smtClean="0"/>
              <a:t> e Fluxo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560" y="1700808"/>
            <a:ext cx="8711952" cy="5112568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/>
              <a:t>facilitar a entrada, a saída e a movimentação dos fluxos de pessoas e de materiais; </a:t>
            </a:r>
          </a:p>
          <a:p>
            <a:r>
              <a:rPr lang="pt-BR" sz="2400" dirty="0" smtClean="0"/>
              <a:t>incorporar medidas de qualidade (por exemplo, respeitando distâncias entre os setores que façam produtos os quais podem ser contaminados um pelo outro) e atender às exigências legais de segurança no trabalho (por exemplo, mantendo isolados setores que possam necessitar de proteção especial do trabalhador); </a:t>
            </a:r>
          </a:p>
          <a:p>
            <a:r>
              <a:rPr lang="pt-BR" sz="2400" dirty="0" smtClean="0"/>
              <a:t>facilitar manutenção dos recursos, garantindo fácil acesso; </a:t>
            </a:r>
          </a:p>
          <a:p>
            <a:r>
              <a:rPr lang="pt-BR" sz="2400" dirty="0" smtClean="0"/>
              <a:t>facilitar acesso visual às operações, quando adequado; e </a:t>
            </a:r>
          </a:p>
          <a:p>
            <a:r>
              <a:rPr lang="pt-BR" sz="2400" dirty="0" smtClean="0"/>
              <a:t>encorajar determinados fluxos (por exemplo, os arranjos físicos de alguns restaurantes favorecem que o cliente “participe” ou acompanhe o preparo dos seus pratos).</a:t>
            </a:r>
            <a:endParaRPr lang="pt-B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633264" y="1196752"/>
            <a:ext cx="8013576" cy="634082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Tipos de Arranjos Físicos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844824"/>
            <a:ext cx="8928992" cy="482453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por </a:t>
            </a:r>
            <a:r>
              <a:rPr lang="pt-BR" sz="2800" b="1" dirty="0" smtClean="0"/>
              <a:t>processo (ou funcional):</a:t>
            </a:r>
          </a:p>
          <a:p>
            <a:pPr lvl="1"/>
            <a:r>
              <a:rPr lang="pt-BR" sz="2400" dirty="0" smtClean="0"/>
              <a:t>agrupa recursos com funções similares (setores, atividades, departamentos, </a:t>
            </a:r>
            <a:r>
              <a:rPr lang="pt-BR" sz="2400" dirty="0" err="1" smtClean="0"/>
              <a:t>etc</a:t>
            </a:r>
            <a:r>
              <a:rPr lang="pt-BR" sz="2400" dirty="0" smtClean="0"/>
              <a:t>)</a:t>
            </a:r>
            <a:r>
              <a:rPr lang="pt-BR" sz="2400" b="1" dirty="0" smtClean="0"/>
              <a:t>; </a:t>
            </a:r>
          </a:p>
          <a:p>
            <a:pPr lvl="1"/>
            <a:r>
              <a:rPr lang="pt-BR" sz="2400" dirty="0" smtClean="0"/>
              <a:t>permite ao cliente definir a sequência de atividades e serviços, indo ao encontro de suas necessidades e, por isso, ele oferece algum grau de personalização</a:t>
            </a:r>
            <a:endParaRPr lang="pt-BR" sz="2400" b="1" dirty="0" smtClean="0"/>
          </a:p>
          <a:p>
            <a:r>
              <a:rPr lang="pt-BR" sz="2800" b="1" dirty="0" smtClean="0"/>
              <a:t>por produto (ou linha); </a:t>
            </a:r>
          </a:p>
          <a:p>
            <a:pPr lvl="1"/>
            <a:r>
              <a:rPr lang="pt-BR" sz="2400" dirty="0" smtClean="0"/>
              <a:t>aplicado para empresas que produzem um ou poucos produtos em grandes quantidades ou que atendam a grandes volumes de clientes que passam por uma sequência comum de etapas no processo de atendimento. 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Tipos de Arranjos Físicos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048" y="1988840"/>
            <a:ext cx="8460432" cy="4149080"/>
          </a:xfrm>
        </p:spPr>
        <p:txBody>
          <a:bodyPr>
            <a:normAutofit lnSpcReduction="10000"/>
          </a:bodyPr>
          <a:lstStyle/>
          <a:p>
            <a:r>
              <a:rPr lang="pt-BR" sz="2200" b="1" dirty="0" smtClean="0"/>
              <a:t>Celular</a:t>
            </a:r>
          </a:p>
          <a:p>
            <a:pPr lvl="1"/>
            <a:r>
              <a:rPr lang="pt-BR" sz="2200" dirty="0" smtClean="0"/>
              <a:t>concilia a eficiência do </a:t>
            </a:r>
            <a:r>
              <a:rPr lang="pt-BR" sz="2200" i="1" dirty="0" smtClean="0"/>
              <a:t>layout linear e a flexibilidade do layout funcional</a:t>
            </a:r>
          </a:p>
          <a:p>
            <a:pPr lvl="1"/>
            <a:r>
              <a:rPr lang="pt-BR" sz="2200" dirty="0" smtClean="0"/>
              <a:t>melhora evidente na qualidade dos serviços e na motivação dos funcionários, visto que executam atividades diferentes, sendo multidisciplinares</a:t>
            </a:r>
            <a:endParaRPr lang="pt-BR" sz="2200" b="1" dirty="0" smtClean="0"/>
          </a:p>
          <a:p>
            <a:r>
              <a:rPr lang="pt-BR" sz="2200" b="1" dirty="0" smtClean="0"/>
              <a:t>Posicional</a:t>
            </a:r>
          </a:p>
          <a:p>
            <a:pPr lvl="1"/>
            <a:r>
              <a:rPr lang="pt-BR" sz="2200" dirty="0" smtClean="0"/>
              <a:t>são as pessoas que se deslocam, pois predomina a configuração de produtos pesados, de difícil transporte</a:t>
            </a:r>
          </a:p>
          <a:p>
            <a:pPr lvl="1"/>
            <a:r>
              <a:rPr lang="pt-BR" sz="2200" dirty="0" smtClean="0"/>
              <a:t>o fator tempo e eficiência não são os mais importantes, a diferença está na customização, ou seja, no atendimento diferenciado, exclusivos e únicos.</a:t>
            </a:r>
            <a:endParaRPr lang="pt-BR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35475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Arranjo Físico hoje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160240"/>
            <a:ext cx="8532440" cy="3573016"/>
          </a:xfrm>
        </p:spPr>
        <p:txBody>
          <a:bodyPr>
            <a:normAutofit/>
          </a:bodyPr>
          <a:lstStyle/>
          <a:p>
            <a:r>
              <a:rPr lang="pt-BR" sz="2800" dirty="0" smtClean="0"/>
              <a:t>flexíveis para aumentar a facilidade na alteração e ocorrerem de forma rápida e simples;</a:t>
            </a:r>
          </a:p>
          <a:p>
            <a:r>
              <a:rPr lang="pt-BR" sz="2800" i="1" dirty="0" smtClean="0"/>
              <a:t>marcações de adesivos no chão; </a:t>
            </a:r>
          </a:p>
          <a:p>
            <a:r>
              <a:rPr lang="pt-BR" sz="2800" i="1" dirty="0" smtClean="0"/>
              <a:t>colocar rodinhas nos equipamentos, usar máquinas menores e mais leves, assim como móveis modulares.</a:t>
            </a:r>
            <a:endParaRPr lang="pt-BR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6347048" cy="634082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Símbolos de processos</a:t>
            </a:r>
            <a:endParaRPr lang="pt-B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62" t="32452" r="23749" b="23000"/>
          <a:stretch>
            <a:fillRect/>
          </a:stretch>
        </p:blipFill>
        <p:spPr bwMode="auto">
          <a:xfrm>
            <a:off x="827584" y="1826411"/>
            <a:ext cx="6690703" cy="491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9248" y="1066726"/>
            <a:ext cx="6707088" cy="418058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Fluxograma de processos</a:t>
            </a:r>
            <a:endParaRPr lang="pt-BR" sz="36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15" t="13360" r="20169" b="10272"/>
          <a:stretch>
            <a:fillRect/>
          </a:stretch>
        </p:blipFill>
        <p:spPr bwMode="auto">
          <a:xfrm>
            <a:off x="1619672" y="1700808"/>
            <a:ext cx="4817544" cy="508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0000"/>
                </a:solidFill>
              </a:rPr>
              <a:t>Unidade 2 – Localização e Arranjo Físico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2420888"/>
            <a:ext cx="8435280" cy="41330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2.1. Decidir onde localizar sua organização para que ela seja atrativa;</a:t>
            </a:r>
          </a:p>
          <a:p>
            <a:pPr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2.2. Propor tipos de arranjos físicos para organizar o ambiente de trabalho;</a:t>
            </a:r>
          </a:p>
          <a:p>
            <a:pPr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2.3. Caracterizar como uma localização pode ser influenciada pelos clientes;</a:t>
            </a:r>
          </a:p>
          <a:p>
            <a:pPr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2.4. Utilizar alguns modelos e técnicas de localização; e</a:t>
            </a:r>
          </a:p>
          <a:p>
            <a:pPr>
              <a:buNone/>
            </a:pPr>
            <a:r>
              <a:rPr lang="pt-BR" sz="2800" dirty="0" smtClean="0">
                <a:solidFill>
                  <a:srgbClr val="000000"/>
                </a:solidFill>
              </a:rPr>
              <a:t>2.5. Identificar e enumerar as atividades que agregam valor num projeto de arranjo físico.</a:t>
            </a:r>
            <a:endParaRPr lang="pt-BR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210742"/>
            <a:ext cx="5688632" cy="634082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Localização de Instalações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2048" y="1944216"/>
            <a:ext cx="8748464" cy="52292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pt-BR" sz="5100" dirty="0" smtClean="0"/>
              <a:t>Outras considerações incluem aspectos como:</a:t>
            </a:r>
          </a:p>
          <a:p>
            <a:pPr marL="177800" indent="-177800"/>
            <a:r>
              <a:rPr lang="pt-BR" sz="4000" dirty="0" smtClean="0">
                <a:solidFill>
                  <a:srgbClr val="000000"/>
                </a:solidFill>
              </a:rPr>
              <a:t>preço, qualidade e disponibilidade de espaço físico, bem como se é possível ampliar este espaço;</a:t>
            </a:r>
          </a:p>
          <a:p>
            <a:pPr marL="177800" indent="-177800"/>
            <a:r>
              <a:rPr lang="pt-BR" sz="4000" dirty="0" smtClean="0">
                <a:solidFill>
                  <a:srgbClr val="000000"/>
                </a:solidFill>
              </a:rPr>
              <a:t>a existência de serviços de utilidade pública (água, energia elétrica, telecomunicações, coleta de lixo, segurança, etc.);</a:t>
            </a:r>
          </a:p>
          <a:p>
            <a:pPr marL="177800" indent="-177800"/>
            <a:r>
              <a:rPr lang="pt-BR" sz="4000" dirty="0" smtClean="0">
                <a:solidFill>
                  <a:srgbClr val="000000"/>
                </a:solidFill>
              </a:rPr>
              <a:t>incentivos fiscais oferecidos (federais, municipais e estaduais);</a:t>
            </a:r>
          </a:p>
          <a:p>
            <a:pPr marL="177800" indent="-177800"/>
            <a:r>
              <a:rPr lang="pt-BR" sz="4000" dirty="0" smtClean="0">
                <a:solidFill>
                  <a:srgbClr val="000000"/>
                </a:solidFill>
              </a:rPr>
              <a:t>zonas livres de comércio;</a:t>
            </a:r>
          </a:p>
          <a:p>
            <a:pPr marL="177800" indent="-177800"/>
            <a:r>
              <a:rPr lang="pt-BR" sz="4000" dirty="0" smtClean="0">
                <a:solidFill>
                  <a:srgbClr val="000000"/>
                </a:solidFill>
              </a:rPr>
              <a:t>há legislação vigente (sobre tratamento de efluentes, por exemplo);</a:t>
            </a:r>
          </a:p>
          <a:p>
            <a:pPr marL="177800" indent="-177800"/>
            <a:r>
              <a:rPr lang="pt-BR" sz="4000" dirty="0" smtClean="0">
                <a:solidFill>
                  <a:srgbClr val="000000"/>
                </a:solidFill>
              </a:rPr>
              <a:t>os impactos ambientais causados com a instalação, condições de solo, condições climáticas;</a:t>
            </a:r>
          </a:p>
          <a:p>
            <a:pPr marL="177800" indent="-177800"/>
            <a:r>
              <a:rPr lang="pt-BR" sz="4000" dirty="0" smtClean="0">
                <a:solidFill>
                  <a:srgbClr val="000000"/>
                </a:solidFill>
              </a:rPr>
              <a:t>acesso à infraestrutura de transporte (rodoviário, ferroviário, fluvial, marítimo, aéreo).</a:t>
            </a:r>
          </a:p>
          <a:p>
            <a:pPr>
              <a:buNone/>
            </a:pPr>
            <a:endParaRPr lang="pt-BR" sz="400" dirty="0" smtClean="0"/>
          </a:p>
          <a:p>
            <a:pPr marL="0" indent="0">
              <a:buNone/>
            </a:pPr>
            <a:r>
              <a:rPr lang="pt-BR" sz="3300" i="1" dirty="0" smtClean="0"/>
              <a:t>enfim, devemos ter em mente aspectos que com maior ou menor peso deverão ser considerados por empresas em processo de decisão de uma localização apropriada para o seu negócio</a:t>
            </a:r>
            <a:r>
              <a:rPr lang="pt-BR" dirty="0" smtClean="0"/>
              <a:t> (CORRÊA; CORRÊA, 2006).</a:t>
            </a: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896" y="1426766"/>
            <a:ext cx="8229600" cy="634082"/>
          </a:xfrm>
        </p:spPr>
        <p:txBody>
          <a:bodyPr>
            <a:normAutofit fontScale="90000"/>
          </a:bodyPr>
          <a:lstStyle/>
          <a:p>
            <a:pPr algn="l"/>
            <a:r>
              <a:rPr lang="pt-BR" b="1" dirty="0" smtClean="0"/>
              <a:t>Localização de Instalações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232248"/>
            <a:ext cx="8100392" cy="450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dirty="0" smtClean="0"/>
              <a:t>Custos:</a:t>
            </a:r>
          </a:p>
          <a:p>
            <a:pPr indent="-165100">
              <a:tabLst>
                <a:tab pos="898525" algn="l"/>
              </a:tabLst>
            </a:pPr>
            <a:r>
              <a:rPr lang="pt-BR" sz="2400" b="1" dirty="0" smtClean="0">
                <a:solidFill>
                  <a:srgbClr val="000000"/>
                </a:solidFill>
              </a:rPr>
              <a:t>de mão de obra </a:t>
            </a:r>
          </a:p>
          <a:p>
            <a:pPr indent="-165100">
              <a:tabLst>
                <a:tab pos="898525" algn="l"/>
              </a:tabLst>
            </a:pPr>
            <a:r>
              <a:rPr lang="pt-BR" sz="2400" b="1" dirty="0" smtClean="0">
                <a:solidFill>
                  <a:srgbClr val="000000"/>
                </a:solidFill>
              </a:rPr>
              <a:t>de terreno </a:t>
            </a:r>
          </a:p>
          <a:p>
            <a:pPr indent="-165100">
              <a:tabLst>
                <a:tab pos="898525" algn="l"/>
              </a:tabLst>
            </a:pPr>
            <a:r>
              <a:rPr lang="pt-BR" sz="2400" b="1" dirty="0" smtClean="0">
                <a:solidFill>
                  <a:srgbClr val="000000"/>
                </a:solidFill>
              </a:rPr>
              <a:t>de energia </a:t>
            </a:r>
          </a:p>
          <a:p>
            <a:pPr indent="-165100">
              <a:tabLst>
                <a:tab pos="898525" algn="l"/>
              </a:tabLst>
            </a:pPr>
            <a:r>
              <a:rPr lang="pt-BR" sz="2400" b="1" dirty="0" smtClean="0">
                <a:solidFill>
                  <a:srgbClr val="000000"/>
                </a:solidFill>
              </a:rPr>
              <a:t>de transporte</a:t>
            </a:r>
          </a:p>
          <a:p>
            <a:pPr indent="-165100">
              <a:tabLst>
                <a:tab pos="898525" algn="l"/>
              </a:tabLst>
            </a:pPr>
            <a:r>
              <a:rPr lang="pt-BR" sz="2400" b="1" dirty="0" smtClean="0">
                <a:solidFill>
                  <a:srgbClr val="000000"/>
                </a:solidFill>
              </a:rPr>
              <a:t>da comunidade </a:t>
            </a:r>
          </a:p>
          <a:p>
            <a:pPr marL="0" indent="0">
              <a:buNone/>
            </a:pPr>
            <a:r>
              <a:rPr lang="pt-BR" sz="2400" dirty="0" smtClean="0"/>
              <a:t>(Impostos locais, restrições de movimentação de capital, assistência financeira, estabilidade política, atitudes locais em relação a investimentos estrangeiros no país, língua </a:t>
            </a:r>
            <a:r>
              <a:rPr lang="pt-BR" sz="2400" dirty="0" err="1" smtClean="0"/>
              <a:t>etc</a:t>
            </a:r>
            <a:r>
              <a:rPr lang="pt-BR" sz="2400" dirty="0" smtClean="0"/>
              <a:t>).</a:t>
            </a:r>
            <a:endParaRPr lang="pt-BR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8520" y="120588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Terceirização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938" t="54547" r="27164" b="22724"/>
          <a:stretch>
            <a:fillRect/>
          </a:stretch>
        </p:blipFill>
        <p:spPr bwMode="auto">
          <a:xfrm>
            <a:off x="6012160" y="2348880"/>
            <a:ext cx="20882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83568" y="1916832"/>
            <a:ext cx="8085584" cy="4608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z="5800" b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pt-BR" sz="5800" b="1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Custos fixos e variáveis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5800" b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Ponto</a:t>
            </a:r>
            <a:r>
              <a:rPr kumimoji="0" lang="pt-BR" sz="5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 equilíbrio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pt-BR" sz="4400" b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4400" b="1" dirty="0" smtClean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44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r>
              <a:rPr lang="pt-BR" sz="5800" i="1" dirty="0" smtClean="0">
                <a:solidFill>
                  <a:srgbClr val="000000"/>
                </a:solidFill>
              </a:rPr>
              <a:t> É parte da responsabilidade da função de compras investigar se a empresa estará mais bem servida comprando produtos e serviços de fornecedores externos ou produzindo-os em casa. Essa é a chamada decisão de “fazer ou comprar</a:t>
            </a:r>
            <a:r>
              <a:rPr lang="pt-BR" sz="5800" dirty="0" smtClean="0">
                <a:solidFill>
                  <a:srgbClr val="000000"/>
                </a:solidFill>
              </a:rPr>
              <a:t>”</a:t>
            </a:r>
            <a:r>
              <a:rPr lang="pt-BR" sz="4400" dirty="0" smtClean="0">
                <a:solidFill>
                  <a:srgbClr val="000000"/>
                </a:solidFill>
              </a:rPr>
              <a:t>. </a:t>
            </a:r>
          </a:p>
          <a:p>
            <a:pPr lvl="0">
              <a:spcBef>
                <a:spcPct val="0"/>
              </a:spcBef>
            </a:pPr>
            <a:r>
              <a:rPr lang="pt-BR" sz="4400" dirty="0" smtClean="0">
                <a:solidFill>
                  <a:srgbClr val="000000"/>
                </a:solidFill>
              </a:rPr>
              <a:t>				</a:t>
            </a:r>
            <a:r>
              <a:rPr lang="da-DK" sz="5800" dirty="0" smtClean="0">
                <a:solidFill>
                  <a:srgbClr val="000000"/>
                </a:solidFill>
              </a:rPr>
              <a:t>Slack </a:t>
            </a:r>
            <a:r>
              <a:rPr lang="da-DK" sz="5800" i="1" dirty="0" smtClean="0">
                <a:solidFill>
                  <a:srgbClr val="000000"/>
                </a:solidFill>
              </a:rPr>
              <a:t>et al. (1999, p. 151) </a:t>
            </a:r>
            <a:endParaRPr kumimoji="0" lang="pt-BR" sz="5800" b="1" i="0" u="none" strike="noStrike" kern="120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27788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Modelos e Técnicas de Decisão de Localização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564904"/>
            <a:ext cx="8686800" cy="381642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pt-BR" sz="2800" b="1" dirty="0" smtClean="0"/>
              <a:t>Mais simples: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a de pontuação ponderada; 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o método do centro de gravidade;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a localização de unidades de emergência;</a:t>
            </a:r>
          </a:p>
          <a:p>
            <a:pPr>
              <a:lnSpc>
                <a:spcPct val="80000"/>
              </a:lnSpc>
            </a:pPr>
            <a:endParaRPr lang="pt-BR" sz="2800" dirty="0" smtClean="0"/>
          </a:p>
          <a:p>
            <a:pPr>
              <a:lnSpc>
                <a:spcPct val="80000"/>
              </a:lnSpc>
              <a:buNone/>
            </a:pPr>
            <a:r>
              <a:rPr lang="pt-BR" sz="2800" b="1" dirty="0" smtClean="0"/>
              <a:t>As técnicas mais complexas são: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os métodos de orçamentos comparados; e</a:t>
            </a:r>
          </a:p>
          <a:p>
            <a:pPr>
              <a:lnSpc>
                <a:spcPct val="80000"/>
              </a:lnSpc>
            </a:pPr>
            <a:r>
              <a:rPr lang="pt-BR" sz="2800" dirty="0" smtClean="0"/>
              <a:t>a programação matemática que pode ser inteira ou heurística.</a:t>
            </a:r>
            <a:endParaRPr lang="pt-BR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1268760"/>
            <a:ext cx="6480720" cy="1143000"/>
          </a:xfrm>
        </p:spPr>
        <p:txBody>
          <a:bodyPr/>
          <a:lstStyle/>
          <a:p>
            <a:r>
              <a:rPr lang="pt-BR" sz="3600" b="1" dirty="0" smtClean="0"/>
              <a:t>Método de pontuação ponderada</a:t>
            </a:r>
            <a:endParaRPr lang="pt-BR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169" t="48362" r="24942" b="15045"/>
          <a:stretch>
            <a:fillRect/>
          </a:stretch>
        </p:blipFill>
        <p:spPr bwMode="auto">
          <a:xfrm>
            <a:off x="843749" y="2492896"/>
            <a:ext cx="7112627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268760"/>
            <a:ext cx="7715200" cy="994122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/>
              <a:t>O método do centro de gravidade</a:t>
            </a:r>
            <a:endParaRPr lang="pt-BR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328" t="35634" r="16589" b="19818"/>
          <a:stretch>
            <a:fillRect/>
          </a:stretch>
        </p:blipFill>
        <p:spPr bwMode="auto">
          <a:xfrm>
            <a:off x="467544" y="1988840"/>
            <a:ext cx="5328592" cy="246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0469" t="39526" r="24899" b="18501"/>
          <a:stretch>
            <a:fillRect/>
          </a:stretch>
        </p:blipFill>
        <p:spPr bwMode="auto">
          <a:xfrm>
            <a:off x="4499992" y="4221088"/>
            <a:ext cx="4473196" cy="248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0080" y="1296144"/>
            <a:ext cx="8748464" cy="1052736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pt-BR" sz="2800" b="1" dirty="0" smtClean="0"/>
              <a:t>Método de localização de unidades de emergência</a:t>
            </a:r>
            <a:endParaRPr lang="pt-BR" sz="2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135" t="37225" r="16589" b="23000"/>
          <a:stretch>
            <a:fillRect/>
          </a:stretch>
        </p:blipFill>
        <p:spPr bwMode="auto">
          <a:xfrm>
            <a:off x="971601" y="1921332"/>
            <a:ext cx="4968552" cy="25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0469" t="43109" r="34496" b="21454"/>
          <a:stretch>
            <a:fillRect/>
          </a:stretch>
        </p:blipFill>
        <p:spPr bwMode="auto">
          <a:xfrm>
            <a:off x="4675899" y="4221088"/>
            <a:ext cx="446810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1980</TotalTime>
  <Words>873</Words>
  <Application>Microsoft Office PowerPoint</Application>
  <PresentationFormat>Apresentação na tela (4:3)</PresentationFormat>
  <Paragraphs>85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  Gestão de Operações e Logística II</vt:lpstr>
      <vt:lpstr>Unidade 2 – Localização e Arranjo Físico</vt:lpstr>
      <vt:lpstr>Localização de Instalações</vt:lpstr>
      <vt:lpstr>Localização de Instalações</vt:lpstr>
      <vt:lpstr>Terceirização</vt:lpstr>
      <vt:lpstr>Modelos e Técnicas de Decisão de Localização </vt:lpstr>
      <vt:lpstr>Método de pontuação ponderada</vt:lpstr>
      <vt:lpstr>O método do centro de gravidade</vt:lpstr>
      <vt:lpstr>Método de localização de unidades de emergência</vt:lpstr>
      <vt:lpstr>Arranjo Físico (layout) e Fluxo</vt:lpstr>
      <vt:lpstr>Arranjo Físico (layout) e Fluxo</vt:lpstr>
      <vt:lpstr>Arranjo Físico (layout) e Fluxo</vt:lpstr>
      <vt:lpstr>Tipos de Arranjos Físicos</vt:lpstr>
      <vt:lpstr>Tipos de Arranjos Físicos</vt:lpstr>
      <vt:lpstr>Arranjo Físico hoje</vt:lpstr>
      <vt:lpstr>Símbolos de processos</vt:lpstr>
      <vt:lpstr>Fluxograma de processos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Operações e Logística II</dc:title>
  <dc:creator>Alan</dc:creator>
  <cp:lastModifiedBy>Eduardo Lobo</cp:lastModifiedBy>
  <cp:revision>115</cp:revision>
  <dcterms:created xsi:type="dcterms:W3CDTF">2012-07-13T19:08:16Z</dcterms:created>
  <dcterms:modified xsi:type="dcterms:W3CDTF">2013-08-02T13:23:38Z</dcterms:modified>
</cp:coreProperties>
</file>